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0"/>
  </p:notesMasterIdLst>
  <p:sldIdLst>
    <p:sldId id="273" r:id="rId2"/>
    <p:sldId id="374" r:id="rId3"/>
    <p:sldId id="390" r:id="rId4"/>
    <p:sldId id="383" r:id="rId5"/>
    <p:sldId id="396" r:id="rId6"/>
    <p:sldId id="384" r:id="rId7"/>
    <p:sldId id="397" r:id="rId8"/>
    <p:sldId id="398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541"/>
    <a:srgbClr val="66FFFF"/>
    <a:srgbClr val="9412AE"/>
    <a:srgbClr val="002846"/>
    <a:srgbClr val="B30D70"/>
    <a:srgbClr val="9AF468"/>
    <a:srgbClr val="FF3300"/>
    <a:srgbClr val="FF99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54" autoAdjust="0"/>
    <p:restoredTop sz="99222" autoAdjust="0"/>
  </p:normalViewPr>
  <p:slideViewPr>
    <p:cSldViewPr>
      <p:cViewPr>
        <p:scale>
          <a:sx n="66" d="100"/>
          <a:sy n="66" d="100"/>
        </p:scale>
        <p:origin x="-1050" y="-9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200" b="0"/>
            </a:lvl1pPr>
          </a:lstStyle>
          <a:p>
            <a:pPr>
              <a:defRPr/>
            </a:pPr>
            <a:fld id="{8EAA130F-AA6D-4DE0-A143-FF074DF390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860AA4-92D3-433C-A82C-E15DC31D946F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0"/>
            <a:ext cx="1557338" cy="6878638"/>
            <a:chOff x="0" y="-6"/>
            <a:chExt cx="981" cy="4333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 sz="3200" b="0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kumimoji="1" lang="ru-RU" sz="2400" b="0">
                <a:latin typeface="Times New Roman" pitchFamily="18" charset="0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 sz="3200" b="0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kumimoji="1" lang="ru-RU" sz="2400" b="0">
                <a:latin typeface="Times New Roman" pitchFamily="18" charset="0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 sz="3200" b="0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 sz="3200" b="0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 sz="3200" b="0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 sz="3200" b="0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 sz="3200" b="0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 sz="3200" b="0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 sz="3200" b="0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 sz="3200" b="0"/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 sz="3200" b="0"/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kumimoji="1" lang="ru-RU" sz="2400" b="0">
                <a:latin typeface="Times New Roman" pitchFamily="18" charset="0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 sz="3200" b="0"/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kumimoji="1" lang="ru-RU" sz="2400" b="0">
                <a:latin typeface="Times New Roman" pitchFamily="18" charset="0"/>
              </a:endParaRPr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 sz="3200" b="0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 sz="3200" b="0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 sz="3200" b="0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 sz="3200" b="0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 sz="3200" b="0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 sz="3200" b="0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 sz="3200" b="0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 sz="3200" b="0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 sz="3200" b="0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 sz="3200" b="0"/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 sz="3200" b="0"/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 sz="3200" b="0"/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 sz="3200" b="0"/>
            </a:p>
          </p:txBody>
        </p:sp>
      </p:grpSp>
      <p:grpSp>
        <p:nvGrpSpPr>
          <p:cNvPr id="34" name="Group 35"/>
          <p:cNvGrpSpPr>
            <a:grpSpLocks/>
          </p:cNvGrpSpPr>
          <p:nvPr/>
        </p:nvGrpSpPr>
        <p:grpSpPr bwMode="auto">
          <a:xfrm>
            <a:off x="523875" y="1428750"/>
            <a:ext cx="2095500" cy="2095500"/>
            <a:chOff x="330" y="900"/>
            <a:chExt cx="1320" cy="1320"/>
          </a:xfrm>
        </p:grpSpPr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975" y="900"/>
              <a:ext cx="675" cy="1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 sz="3200" b="0"/>
            </a:p>
          </p:txBody>
        </p:sp>
        <p:grpSp>
          <p:nvGrpSpPr>
            <p:cNvPr id="36" name="Group 37"/>
            <p:cNvGrpSpPr>
              <a:grpSpLocks/>
            </p:cNvGrpSpPr>
            <p:nvPr/>
          </p:nvGrpSpPr>
          <p:grpSpPr bwMode="auto">
            <a:xfrm>
              <a:off x="330" y="1015"/>
              <a:ext cx="1079" cy="1060"/>
              <a:chOff x="330" y="1015"/>
              <a:chExt cx="1079" cy="1060"/>
            </a:xfrm>
          </p:grpSpPr>
          <p:grpSp>
            <p:nvGrpSpPr>
              <p:cNvPr id="37" name="Group 38"/>
              <p:cNvGrpSpPr>
                <a:grpSpLocks/>
              </p:cNvGrpSpPr>
              <p:nvPr/>
            </p:nvGrpSpPr>
            <p:grpSpPr bwMode="auto">
              <a:xfrm>
                <a:off x="330" y="1015"/>
                <a:ext cx="1079" cy="1060"/>
                <a:chOff x="330" y="1015"/>
                <a:chExt cx="1079" cy="1060"/>
              </a:xfrm>
            </p:grpSpPr>
            <p:grpSp>
              <p:nvGrpSpPr>
                <p:cNvPr id="45" name="Group 39"/>
                <p:cNvGrpSpPr>
                  <a:grpSpLocks/>
                </p:cNvGrpSpPr>
                <p:nvPr/>
              </p:nvGrpSpPr>
              <p:grpSpPr bwMode="auto">
                <a:xfrm>
                  <a:off x="330" y="1015"/>
                  <a:ext cx="1079" cy="1060"/>
                  <a:chOff x="330" y="1015"/>
                  <a:chExt cx="1079" cy="1060"/>
                </a:xfrm>
              </p:grpSpPr>
              <p:sp>
                <p:nvSpPr>
                  <p:cNvPr id="50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910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sz="3200" b="0"/>
                  </a:p>
                </p:txBody>
              </p:sp>
              <p:sp>
                <p:nvSpPr>
                  <p:cNvPr id="5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015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sz="3200" b="0"/>
                  </a:p>
                </p:txBody>
              </p:sp>
              <p:sp>
                <p:nvSpPr>
                  <p:cNvPr id="52" name="AutoShape 42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-91" y="144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sz="3200" b="0"/>
                  </a:p>
                </p:txBody>
              </p:sp>
              <p:sp>
                <p:nvSpPr>
                  <p:cNvPr id="53" name="AutoShape 43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802" y="143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sz="3200" b="0"/>
                  </a:p>
                </p:txBody>
              </p:sp>
            </p:grpSp>
            <p:sp>
              <p:nvSpPr>
                <p:cNvPr id="46" name="Rectangle 44"/>
                <p:cNvSpPr>
                  <a:spLocks noChangeArrowheads="1"/>
                </p:cNvSpPr>
                <p:nvPr/>
              </p:nvSpPr>
              <p:spPr bwMode="auto">
                <a:xfrm>
                  <a:off x="433" y="1111"/>
                  <a:ext cx="874" cy="86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 sz="3200" b="0"/>
                </a:p>
              </p:txBody>
            </p:sp>
            <p:sp>
              <p:nvSpPr>
                <p:cNvPr id="47" name="Oval 45"/>
                <p:cNvSpPr>
                  <a:spLocks noChangeArrowheads="1"/>
                </p:cNvSpPr>
                <p:nvPr/>
              </p:nvSpPr>
              <p:spPr bwMode="auto">
                <a:xfrm>
                  <a:off x="484" y="1170"/>
                  <a:ext cx="772" cy="75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kumimoji="1" lang="ru-RU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48" name="Oval 46"/>
                <p:cNvSpPr>
                  <a:spLocks noChangeArrowheads="1"/>
                </p:cNvSpPr>
                <p:nvPr/>
              </p:nvSpPr>
              <p:spPr bwMode="auto">
                <a:xfrm>
                  <a:off x="559" y="1241"/>
                  <a:ext cx="622" cy="60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kumimoji="1" lang="ru-RU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49" name="Oval 47"/>
                <p:cNvSpPr>
                  <a:spLocks noChangeArrowheads="1"/>
                </p:cNvSpPr>
                <p:nvPr/>
              </p:nvSpPr>
              <p:spPr bwMode="auto">
                <a:xfrm>
                  <a:off x="624" y="1303"/>
                  <a:ext cx="492" cy="4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kumimoji="1" lang="ru-RU" sz="2400" b="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38" name="Group 48"/>
              <p:cNvGrpSpPr>
                <a:grpSpLocks/>
              </p:cNvGrpSpPr>
              <p:nvPr/>
            </p:nvGrpSpPr>
            <p:grpSpPr bwMode="auto">
              <a:xfrm>
                <a:off x="634" y="1345"/>
                <a:ext cx="447" cy="402"/>
                <a:chOff x="634" y="1345"/>
                <a:chExt cx="447" cy="402"/>
              </a:xfrm>
            </p:grpSpPr>
            <p:sp>
              <p:nvSpPr>
                <p:cNvPr id="39" name="Arc 49"/>
                <p:cNvSpPr>
                  <a:spLocks/>
                </p:cNvSpPr>
                <p:nvPr/>
              </p:nvSpPr>
              <p:spPr bwMode="auto">
                <a:xfrm>
                  <a:off x="856" y="1409"/>
                  <a:ext cx="34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200"/>
                    <a:gd name="T2" fmla="*/ 0 w 21600"/>
                    <a:gd name="T3" fmla="*/ 43200 h 43200"/>
                    <a:gd name="T4" fmla="*/ 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</a:path>
                    <a:path w="21600" h="432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 sz="3200" b="0"/>
                </a:p>
              </p:txBody>
            </p:sp>
            <p:sp>
              <p:nvSpPr>
                <p:cNvPr id="40" name="Arc 50"/>
                <p:cNvSpPr>
                  <a:spLocks/>
                </p:cNvSpPr>
                <p:nvPr/>
              </p:nvSpPr>
              <p:spPr bwMode="auto">
                <a:xfrm>
                  <a:off x="827" y="1409"/>
                  <a:ext cx="34" cy="28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21600"/>
                    <a:gd name="T1" fmla="*/ 43200 h 43200"/>
                    <a:gd name="T2" fmla="*/ 21600 w 21600"/>
                    <a:gd name="T3" fmla="*/ 0 h 43200"/>
                    <a:gd name="T4" fmla="*/ 2160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3200" stroke="0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 sz="3200" b="0"/>
                </a:p>
              </p:txBody>
            </p:sp>
            <p:sp>
              <p:nvSpPr>
                <p:cNvPr id="41" name="AutoShape 51"/>
                <p:cNvSpPr>
                  <a:spLocks noChangeArrowheads="1"/>
                </p:cNvSpPr>
                <p:nvPr/>
              </p:nvSpPr>
              <p:spPr bwMode="auto">
                <a:xfrm>
                  <a:off x="798" y="1694"/>
                  <a:ext cx="122" cy="53"/>
                </a:xfrm>
                <a:prstGeom prst="roundRect">
                  <a:avLst>
                    <a:gd name="adj" fmla="val 49995"/>
                  </a:avLst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 sz="3200" b="0"/>
                </a:p>
              </p:txBody>
            </p:sp>
            <p:sp>
              <p:nvSpPr>
                <p:cNvPr id="42" name="Freeform 52"/>
                <p:cNvSpPr>
                  <a:spLocks/>
                </p:cNvSpPr>
                <p:nvPr/>
              </p:nvSpPr>
              <p:spPr bwMode="auto">
                <a:xfrm>
                  <a:off x="634" y="1467"/>
                  <a:ext cx="221" cy="230"/>
                </a:xfrm>
                <a:custGeom>
                  <a:avLst/>
                  <a:gdLst/>
                  <a:ahLst/>
                  <a:cxnLst>
                    <a:cxn ang="0">
                      <a:pos x="212" y="204"/>
                    </a:cxn>
                    <a:cxn ang="0">
                      <a:pos x="194" y="158"/>
                    </a:cxn>
                    <a:cxn ang="0">
                      <a:pos x="188" y="111"/>
                    </a:cxn>
                    <a:cxn ang="0">
                      <a:pos x="183" y="72"/>
                    </a:cxn>
                    <a:cxn ang="0">
                      <a:pos x="178" y="52"/>
                    </a:cxn>
                    <a:cxn ang="0">
                      <a:pos x="169" y="37"/>
                    </a:cxn>
                    <a:cxn ang="0">
                      <a:pos x="157" y="24"/>
                    </a:cxn>
                    <a:cxn ang="0">
                      <a:pos x="143" y="13"/>
                    </a:cxn>
                    <a:cxn ang="0">
                      <a:pos x="124" y="5"/>
                    </a:cxn>
                    <a:cxn ang="0">
                      <a:pos x="100" y="0"/>
                    </a:cxn>
                    <a:cxn ang="0">
                      <a:pos x="76" y="0"/>
                    </a:cxn>
                    <a:cxn ang="0">
                      <a:pos x="54" y="7"/>
                    </a:cxn>
                    <a:cxn ang="0">
                      <a:pos x="35" y="16"/>
                    </a:cxn>
                    <a:cxn ang="0">
                      <a:pos x="18" y="31"/>
                    </a:cxn>
                    <a:cxn ang="0">
                      <a:pos x="5" y="51"/>
                    </a:cxn>
                    <a:cxn ang="0">
                      <a:pos x="0" y="73"/>
                    </a:cxn>
                    <a:cxn ang="0">
                      <a:pos x="3" y="72"/>
                    </a:cxn>
                    <a:cxn ang="0">
                      <a:pos x="15" y="64"/>
                    </a:cxn>
                    <a:cxn ang="0">
                      <a:pos x="35" y="58"/>
                    </a:cxn>
                    <a:cxn ang="0">
                      <a:pos x="56" y="57"/>
                    </a:cxn>
                    <a:cxn ang="0">
                      <a:pos x="74" y="63"/>
                    </a:cxn>
                    <a:cxn ang="0">
                      <a:pos x="87" y="73"/>
                    </a:cxn>
                    <a:cxn ang="0">
                      <a:pos x="93" y="85"/>
                    </a:cxn>
                    <a:cxn ang="0">
                      <a:pos x="96" y="102"/>
                    </a:cxn>
                    <a:cxn ang="0">
                      <a:pos x="100" y="124"/>
                    </a:cxn>
                    <a:cxn ang="0">
                      <a:pos x="106" y="147"/>
                    </a:cxn>
                    <a:cxn ang="0">
                      <a:pos x="116" y="168"/>
                    </a:cxn>
                    <a:cxn ang="0">
                      <a:pos x="131" y="190"/>
                    </a:cxn>
                    <a:cxn ang="0">
                      <a:pos x="150" y="207"/>
                    </a:cxn>
                    <a:cxn ang="0">
                      <a:pos x="172" y="219"/>
                    </a:cxn>
                    <a:cxn ang="0">
                      <a:pos x="194" y="226"/>
                    </a:cxn>
                    <a:cxn ang="0">
                      <a:pos x="220" y="229"/>
                    </a:cxn>
                  </a:cxnLst>
                  <a:rect l="0" t="0" r="r" b="b"/>
                  <a:pathLst>
                    <a:path w="221" h="230">
                      <a:moveTo>
                        <a:pt x="220" y="229"/>
                      </a:moveTo>
                      <a:lnTo>
                        <a:pt x="212" y="204"/>
                      </a:lnTo>
                      <a:lnTo>
                        <a:pt x="202" y="180"/>
                      </a:lnTo>
                      <a:lnTo>
                        <a:pt x="194" y="158"/>
                      </a:lnTo>
                      <a:lnTo>
                        <a:pt x="190" y="136"/>
                      </a:lnTo>
                      <a:lnTo>
                        <a:pt x="188" y="111"/>
                      </a:lnTo>
                      <a:lnTo>
                        <a:pt x="185" y="85"/>
                      </a:lnTo>
                      <a:lnTo>
                        <a:pt x="183" y="72"/>
                      </a:lnTo>
                      <a:lnTo>
                        <a:pt x="181" y="61"/>
                      </a:lnTo>
                      <a:lnTo>
                        <a:pt x="178" y="52"/>
                      </a:lnTo>
                      <a:lnTo>
                        <a:pt x="173" y="43"/>
                      </a:lnTo>
                      <a:lnTo>
                        <a:pt x="169" y="37"/>
                      </a:lnTo>
                      <a:lnTo>
                        <a:pt x="164" y="30"/>
                      </a:lnTo>
                      <a:lnTo>
                        <a:pt x="157" y="24"/>
                      </a:lnTo>
                      <a:lnTo>
                        <a:pt x="150" y="18"/>
                      </a:lnTo>
                      <a:lnTo>
                        <a:pt x="143" y="13"/>
                      </a:lnTo>
                      <a:lnTo>
                        <a:pt x="134" y="9"/>
                      </a:lnTo>
                      <a:lnTo>
                        <a:pt x="124" y="5"/>
                      </a:lnTo>
                      <a:lnTo>
                        <a:pt x="112" y="2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6" y="0"/>
                      </a:lnTo>
                      <a:lnTo>
                        <a:pt x="65" y="2"/>
                      </a:lnTo>
                      <a:lnTo>
                        <a:pt x="54" y="7"/>
                      </a:lnTo>
                      <a:lnTo>
                        <a:pt x="45" y="10"/>
                      </a:lnTo>
                      <a:lnTo>
                        <a:pt x="35" y="16"/>
                      </a:lnTo>
                      <a:lnTo>
                        <a:pt x="25" y="24"/>
                      </a:lnTo>
                      <a:lnTo>
                        <a:pt x="18" y="31"/>
                      </a:lnTo>
                      <a:lnTo>
                        <a:pt x="11" y="41"/>
                      </a:lnTo>
                      <a:lnTo>
                        <a:pt x="5" y="51"/>
                      </a:lnTo>
                      <a:lnTo>
                        <a:pt x="1" y="63"/>
                      </a:lnTo>
                      <a:lnTo>
                        <a:pt x="0" y="73"/>
                      </a:lnTo>
                      <a:lnTo>
                        <a:pt x="0" y="79"/>
                      </a:lnTo>
                      <a:lnTo>
                        <a:pt x="3" y="72"/>
                      </a:lnTo>
                      <a:lnTo>
                        <a:pt x="8" y="67"/>
                      </a:lnTo>
                      <a:lnTo>
                        <a:pt x="15" y="64"/>
                      </a:lnTo>
                      <a:lnTo>
                        <a:pt x="25" y="60"/>
                      </a:lnTo>
                      <a:lnTo>
                        <a:pt x="35" y="58"/>
                      </a:lnTo>
                      <a:lnTo>
                        <a:pt x="46" y="57"/>
                      </a:lnTo>
                      <a:lnTo>
                        <a:pt x="56" y="57"/>
                      </a:lnTo>
                      <a:lnTo>
                        <a:pt x="67" y="60"/>
                      </a:lnTo>
                      <a:lnTo>
                        <a:pt x="74" y="63"/>
                      </a:lnTo>
                      <a:lnTo>
                        <a:pt x="81" y="67"/>
                      </a:lnTo>
                      <a:lnTo>
                        <a:pt x="87" y="73"/>
                      </a:lnTo>
                      <a:lnTo>
                        <a:pt x="91" y="78"/>
                      </a:lnTo>
                      <a:lnTo>
                        <a:pt x="93" y="85"/>
                      </a:lnTo>
                      <a:lnTo>
                        <a:pt x="95" y="92"/>
                      </a:lnTo>
                      <a:lnTo>
                        <a:pt x="96" y="102"/>
                      </a:lnTo>
                      <a:lnTo>
                        <a:pt x="98" y="112"/>
                      </a:lnTo>
                      <a:lnTo>
                        <a:pt x="100" y="124"/>
                      </a:lnTo>
                      <a:lnTo>
                        <a:pt x="103" y="135"/>
                      </a:lnTo>
                      <a:lnTo>
                        <a:pt x="106" y="147"/>
                      </a:lnTo>
                      <a:lnTo>
                        <a:pt x="111" y="158"/>
                      </a:lnTo>
                      <a:lnTo>
                        <a:pt x="116" y="168"/>
                      </a:lnTo>
                      <a:lnTo>
                        <a:pt x="123" y="180"/>
                      </a:lnTo>
                      <a:lnTo>
                        <a:pt x="131" y="190"/>
                      </a:lnTo>
                      <a:lnTo>
                        <a:pt x="140" y="199"/>
                      </a:lnTo>
                      <a:lnTo>
                        <a:pt x="150" y="207"/>
                      </a:lnTo>
                      <a:lnTo>
                        <a:pt x="163" y="215"/>
                      </a:lnTo>
                      <a:lnTo>
                        <a:pt x="172" y="219"/>
                      </a:lnTo>
                      <a:lnTo>
                        <a:pt x="183" y="223"/>
                      </a:lnTo>
                      <a:lnTo>
                        <a:pt x="194" y="226"/>
                      </a:lnTo>
                      <a:lnTo>
                        <a:pt x="207" y="228"/>
                      </a:lnTo>
                      <a:lnTo>
                        <a:pt x="22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 sz="3200" b="0"/>
                </a:p>
              </p:txBody>
            </p:sp>
            <p:sp>
              <p:nvSpPr>
                <p:cNvPr id="43" name="Freeform 53"/>
                <p:cNvSpPr>
                  <a:spLocks/>
                </p:cNvSpPr>
                <p:nvPr/>
              </p:nvSpPr>
              <p:spPr bwMode="auto">
                <a:xfrm>
                  <a:off x="859" y="1467"/>
                  <a:ext cx="222" cy="230"/>
                </a:xfrm>
                <a:custGeom>
                  <a:avLst/>
                  <a:gdLst/>
                  <a:ahLst/>
                  <a:cxnLst>
                    <a:cxn ang="0">
                      <a:pos x="7" y="204"/>
                    </a:cxn>
                    <a:cxn ang="0">
                      <a:pos x="25" y="158"/>
                    </a:cxn>
                    <a:cxn ang="0">
                      <a:pos x="31" y="111"/>
                    </a:cxn>
                    <a:cxn ang="0">
                      <a:pos x="36" y="72"/>
                    </a:cxn>
                    <a:cxn ang="0">
                      <a:pos x="41" y="52"/>
                    </a:cxn>
                    <a:cxn ang="0">
                      <a:pos x="50" y="37"/>
                    </a:cxn>
                    <a:cxn ang="0">
                      <a:pos x="62" y="24"/>
                    </a:cxn>
                    <a:cxn ang="0">
                      <a:pos x="77" y="13"/>
                    </a:cxn>
                    <a:cxn ang="0">
                      <a:pos x="96" y="5"/>
                    </a:cxn>
                    <a:cxn ang="0">
                      <a:pos x="120" y="0"/>
                    </a:cxn>
                    <a:cxn ang="0">
                      <a:pos x="143" y="0"/>
                    </a:cxn>
                    <a:cxn ang="0">
                      <a:pos x="165" y="7"/>
                    </a:cxn>
                    <a:cxn ang="0">
                      <a:pos x="184" y="16"/>
                    </a:cxn>
                    <a:cxn ang="0">
                      <a:pos x="201" y="31"/>
                    </a:cxn>
                    <a:cxn ang="0">
                      <a:pos x="215" y="51"/>
                    </a:cxn>
                    <a:cxn ang="0">
                      <a:pos x="221" y="73"/>
                    </a:cxn>
                    <a:cxn ang="0">
                      <a:pos x="217" y="72"/>
                    </a:cxn>
                    <a:cxn ang="0">
                      <a:pos x="205" y="64"/>
                    </a:cxn>
                    <a:cxn ang="0">
                      <a:pos x="184" y="58"/>
                    </a:cxn>
                    <a:cxn ang="0">
                      <a:pos x="164" y="57"/>
                    </a:cxn>
                    <a:cxn ang="0">
                      <a:pos x="145" y="63"/>
                    </a:cxn>
                    <a:cxn ang="0">
                      <a:pos x="132" y="73"/>
                    </a:cxn>
                    <a:cxn ang="0">
                      <a:pos x="127" y="85"/>
                    </a:cxn>
                    <a:cxn ang="0">
                      <a:pos x="123" y="102"/>
                    </a:cxn>
                    <a:cxn ang="0">
                      <a:pos x="120" y="124"/>
                    </a:cxn>
                    <a:cxn ang="0">
                      <a:pos x="113" y="147"/>
                    </a:cxn>
                    <a:cxn ang="0">
                      <a:pos x="104" y="168"/>
                    </a:cxn>
                    <a:cxn ang="0">
                      <a:pos x="89" y="190"/>
                    </a:cxn>
                    <a:cxn ang="0">
                      <a:pos x="69" y="207"/>
                    </a:cxn>
                    <a:cxn ang="0">
                      <a:pos x="47" y="219"/>
                    </a:cxn>
                    <a:cxn ang="0">
                      <a:pos x="25" y="226"/>
                    </a:cxn>
                    <a:cxn ang="0">
                      <a:pos x="0" y="229"/>
                    </a:cxn>
                  </a:cxnLst>
                  <a:rect l="0" t="0" r="r" b="b"/>
                  <a:pathLst>
                    <a:path w="222" h="230">
                      <a:moveTo>
                        <a:pt x="0" y="229"/>
                      </a:moveTo>
                      <a:lnTo>
                        <a:pt x="7" y="204"/>
                      </a:lnTo>
                      <a:lnTo>
                        <a:pt x="17" y="180"/>
                      </a:lnTo>
                      <a:lnTo>
                        <a:pt x="25" y="158"/>
                      </a:lnTo>
                      <a:lnTo>
                        <a:pt x="29" y="136"/>
                      </a:lnTo>
                      <a:lnTo>
                        <a:pt x="31" y="111"/>
                      </a:lnTo>
                      <a:lnTo>
                        <a:pt x="34" y="85"/>
                      </a:lnTo>
                      <a:lnTo>
                        <a:pt x="36" y="72"/>
                      </a:lnTo>
                      <a:lnTo>
                        <a:pt x="38" y="61"/>
                      </a:lnTo>
                      <a:lnTo>
                        <a:pt x="41" y="52"/>
                      </a:lnTo>
                      <a:lnTo>
                        <a:pt x="46" y="43"/>
                      </a:lnTo>
                      <a:lnTo>
                        <a:pt x="50" y="37"/>
                      </a:lnTo>
                      <a:lnTo>
                        <a:pt x="56" y="30"/>
                      </a:lnTo>
                      <a:lnTo>
                        <a:pt x="62" y="24"/>
                      </a:lnTo>
                      <a:lnTo>
                        <a:pt x="69" y="18"/>
                      </a:lnTo>
                      <a:lnTo>
                        <a:pt x="77" y="13"/>
                      </a:lnTo>
                      <a:lnTo>
                        <a:pt x="86" y="9"/>
                      </a:lnTo>
                      <a:lnTo>
                        <a:pt x="96" y="5"/>
                      </a:lnTo>
                      <a:lnTo>
                        <a:pt x="108" y="2"/>
                      </a:lnTo>
                      <a:lnTo>
                        <a:pt x="120" y="0"/>
                      </a:lnTo>
                      <a:lnTo>
                        <a:pt x="132" y="0"/>
                      </a:lnTo>
                      <a:lnTo>
                        <a:pt x="143" y="0"/>
                      </a:lnTo>
                      <a:lnTo>
                        <a:pt x="155" y="2"/>
                      </a:lnTo>
                      <a:lnTo>
                        <a:pt x="165" y="7"/>
                      </a:lnTo>
                      <a:lnTo>
                        <a:pt x="175" y="10"/>
                      </a:lnTo>
                      <a:lnTo>
                        <a:pt x="184" y="16"/>
                      </a:lnTo>
                      <a:lnTo>
                        <a:pt x="195" y="24"/>
                      </a:lnTo>
                      <a:lnTo>
                        <a:pt x="201" y="31"/>
                      </a:lnTo>
                      <a:lnTo>
                        <a:pt x="209" y="41"/>
                      </a:lnTo>
                      <a:lnTo>
                        <a:pt x="215" y="51"/>
                      </a:lnTo>
                      <a:lnTo>
                        <a:pt x="219" y="63"/>
                      </a:lnTo>
                      <a:lnTo>
                        <a:pt x="221" y="73"/>
                      </a:lnTo>
                      <a:lnTo>
                        <a:pt x="220" y="79"/>
                      </a:lnTo>
                      <a:lnTo>
                        <a:pt x="217" y="72"/>
                      </a:lnTo>
                      <a:lnTo>
                        <a:pt x="212" y="67"/>
                      </a:lnTo>
                      <a:lnTo>
                        <a:pt x="205" y="64"/>
                      </a:lnTo>
                      <a:lnTo>
                        <a:pt x="195" y="60"/>
                      </a:lnTo>
                      <a:lnTo>
                        <a:pt x="184" y="58"/>
                      </a:lnTo>
                      <a:lnTo>
                        <a:pt x="174" y="57"/>
                      </a:lnTo>
                      <a:lnTo>
                        <a:pt x="164" y="57"/>
                      </a:lnTo>
                      <a:lnTo>
                        <a:pt x="153" y="60"/>
                      </a:lnTo>
                      <a:lnTo>
                        <a:pt x="145" y="63"/>
                      </a:lnTo>
                      <a:lnTo>
                        <a:pt x="139" y="67"/>
                      </a:lnTo>
                      <a:lnTo>
                        <a:pt x="132" y="73"/>
                      </a:lnTo>
                      <a:lnTo>
                        <a:pt x="129" y="78"/>
                      </a:lnTo>
                      <a:lnTo>
                        <a:pt x="127" y="85"/>
                      </a:lnTo>
                      <a:lnTo>
                        <a:pt x="125" y="92"/>
                      </a:lnTo>
                      <a:lnTo>
                        <a:pt x="123" y="102"/>
                      </a:lnTo>
                      <a:lnTo>
                        <a:pt x="122" y="112"/>
                      </a:lnTo>
                      <a:lnTo>
                        <a:pt x="120" y="124"/>
                      </a:lnTo>
                      <a:lnTo>
                        <a:pt x="117" y="135"/>
                      </a:lnTo>
                      <a:lnTo>
                        <a:pt x="113" y="147"/>
                      </a:lnTo>
                      <a:lnTo>
                        <a:pt x="109" y="158"/>
                      </a:lnTo>
                      <a:lnTo>
                        <a:pt x="104" y="168"/>
                      </a:lnTo>
                      <a:lnTo>
                        <a:pt x="97" y="180"/>
                      </a:lnTo>
                      <a:lnTo>
                        <a:pt x="89" y="190"/>
                      </a:lnTo>
                      <a:lnTo>
                        <a:pt x="79" y="199"/>
                      </a:lnTo>
                      <a:lnTo>
                        <a:pt x="69" y="207"/>
                      </a:lnTo>
                      <a:lnTo>
                        <a:pt x="57" y="215"/>
                      </a:lnTo>
                      <a:lnTo>
                        <a:pt x="47" y="219"/>
                      </a:lnTo>
                      <a:lnTo>
                        <a:pt x="37" y="223"/>
                      </a:lnTo>
                      <a:lnTo>
                        <a:pt x="25" y="226"/>
                      </a:lnTo>
                      <a:lnTo>
                        <a:pt x="12" y="228"/>
                      </a:lnTo>
                      <a:lnTo>
                        <a:pt x="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 sz="3200" b="0"/>
                </a:p>
              </p:txBody>
            </p:sp>
            <p:sp>
              <p:nvSpPr>
                <p:cNvPr id="44" name="Oval 54"/>
                <p:cNvSpPr>
                  <a:spLocks noChangeArrowheads="1"/>
                </p:cNvSpPr>
                <p:nvPr/>
              </p:nvSpPr>
              <p:spPr bwMode="auto">
                <a:xfrm>
                  <a:off x="829" y="1345"/>
                  <a:ext cx="56" cy="5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kumimoji="1" lang="ru-RU" sz="2400" b="0">
                    <a:latin typeface="Times New Roman" pitchFamily="18" charset="0"/>
                  </a:endParaRPr>
                </a:p>
              </p:txBody>
            </p:sp>
          </p:grpSp>
        </p:grpSp>
      </p:grpSp>
      <p:sp>
        <p:nvSpPr>
          <p:cNvPr id="430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738438" y="1381125"/>
            <a:ext cx="6253162" cy="23336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4124325"/>
            <a:ext cx="6249987" cy="12858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743200" y="5410200"/>
            <a:ext cx="6248400" cy="457200"/>
          </a:xfrm>
        </p:spPr>
        <p:txBody>
          <a:bodyPr wrap="none"/>
          <a:lstStyle>
            <a:lvl1pPr>
              <a:defRPr sz="3200" b="1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" name="Rectangle 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" name="Rectangle 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D094B-0772-47FE-9EB3-7B28DF40F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448BE-D164-4D13-8DA7-A2859156D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19938" y="228600"/>
            <a:ext cx="1871662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00188" y="228600"/>
            <a:ext cx="5467350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DD55C-A509-4D83-BBC6-FEA36293F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500188" y="1524000"/>
            <a:ext cx="7491412" cy="47148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EA4DE-3A6E-43A2-9E8D-CC58085835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00188" y="1524000"/>
            <a:ext cx="3668712" cy="22812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321300" y="1524000"/>
            <a:ext cx="3670300" cy="22812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500188" y="3957638"/>
            <a:ext cx="3668712" cy="22812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21300" y="3957638"/>
            <a:ext cx="3670300" cy="22812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00ECF-0455-490B-922F-0D00EF0957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500188" y="228600"/>
            <a:ext cx="7491412" cy="6010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B9118-2B45-4820-A015-79D04B13F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94161-275E-4B77-81AF-88E415680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461D7-D6DA-4062-8BDD-1122BD055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3F0F1-308C-4EF3-9916-A2039ADEB5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01F52-E08D-4CFC-B046-877A41BB04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E0AE8-D5D1-4CB4-B917-17A3B4390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4AAE2-713C-4114-B280-D78417E90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F9E41-A6C3-4D2E-9B2A-4ED6C067D9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64FBD-0767-4080-8C3F-C323C4CF9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99FF"/>
            </a:gs>
            <a:gs pos="50000">
              <a:srgbClr val="F4E5FB"/>
            </a:gs>
            <a:gs pos="100000">
              <a:srgbClr val="CC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-9525"/>
            <a:ext cx="1557338" cy="6878638"/>
            <a:chOff x="0" y="-6"/>
            <a:chExt cx="981" cy="4333"/>
          </a:xfrm>
        </p:grpSpPr>
        <p:sp>
          <p:nvSpPr>
            <p:cNvPr id="41987" name="Rectangle 3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 sz="3200" b="0"/>
            </a:p>
          </p:txBody>
        </p:sp>
        <p:sp>
          <p:nvSpPr>
            <p:cNvPr id="41988" name="Rectangle 4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kumimoji="1" lang="ru-RU" sz="2400" b="0">
                <a:latin typeface="Times New Roman" pitchFamily="18" charset="0"/>
              </a:endParaRPr>
            </a:p>
          </p:txBody>
        </p:sp>
        <p:sp>
          <p:nvSpPr>
            <p:cNvPr id="41989" name="Rectangle 5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 sz="3200" b="0"/>
            </a:p>
          </p:txBody>
        </p:sp>
        <p:sp>
          <p:nvSpPr>
            <p:cNvPr id="41990" name="Rectangle 6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kumimoji="1" lang="ru-RU" sz="2400" b="0">
                <a:latin typeface="Times New Roman" pitchFamily="18" charset="0"/>
              </a:endParaRPr>
            </a:p>
          </p:txBody>
        </p:sp>
        <p:sp>
          <p:nvSpPr>
            <p:cNvPr id="41991" name="Freeform 7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 sz="3200" b="0"/>
            </a:p>
          </p:txBody>
        </p:sp>
        <p:sp>
          <p:nvSpPr>
            <p:cNvPr id="41992" name="Freeform 8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 sz="3200" b="0"/>
            </a:p>
          </p:txBody>
        </p:sp>
        <p:sp>
          <p:nvSpPr>
            <p:cNvPr id="41993" name="Freeform 9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 sz="3200" b="0"/>
            </a:p>
          </p:txBody>
        </p:sp>
        <p:sp>
          <p:nvSpPr>
            <p:cNvPr id="41994" name="Freeform 10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 sz="3200" b="0"/>
            </a:p>
          </p:txBody>
        </p:sp>
        <p:sp>
          <p:nvSpPr>
            <p:cNvPr id="41995" name="Freeform 11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 sz="3200" b="0"/>
            </a:p>
          </p:txBody>
        </p:sp>
        <p:sp>
          <p:nvSpPr>
            <p:cNvPr id="41996" name="Freeform 12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 sz="3200" b="0"/>
            </a:p>
          </p:txBody>
        </p:sp>
        <p:sp>
          <p:nvSpPr>
            <p:cNvPr id="41997" name="Freeform 13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 sz="3200" b="0"/>
            </a:p>
          </p:txBody>
        </p:sp>
        <p:sp>
          <p:nvSpPr>
            <p:cNvPr id="41998" name="Freeform 14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 sz="3200" b="0"/>
            </a:p>
          </p:txBody>
        </p:sp>
        <p:sp>
          <p:nvSpPr>
            <p:cNvPr id="41999" name="Rectangle 15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 sz="3200" b="0"/>
            </a:p>
          </p:txBody>
        </p:sp>
        <p:sp>
          <p:nvSpPr>
            <p:cNvPr id="42000" name="Rectangle 16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kumimoji="1" lang="ru-RU" sz="2400" b="0">
                <a:latin typeface="Times New Roman" pitchFamily="18" charset="0"/>
              </a:endParaRPr>
            </a:p>
          </p:txBody>
        </p:sp>
        <p:sp>
          <p:nvSpPr>
            <p:cNvPr id="42001" name="Rectangle 17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 sz="3200" b="0"/>
            </a:p>
          </p:txBody>
        </p:sp>
        <p:sp>
          <p:nvSpPr>
            <p:cNvPr id="42002" name="Rectangle 18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kumimoji="1" lang="ru-RU" sz="2400" b="0">
                <a:latin typeface="Times New Roman" pitchFamily="18" charset="0"/>
              </a:endParaRPr>
            </a:p>
          </p:txBody>
        </p:sp>
        <p:sp>
          <p:nvSpPr>
            <p:cNvPr id="42003" name="Freeform 19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 sz="3200" b="0"/>
            </a:p>
          </p:txBody>
        </p:sp>
        <p:sp>
          <p:nvSpPr>
            <p:cNvPr id="42004" name="Freeform 20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 sz="3200" b="0"/>
            </a:p>
          </p:txBody>
        </p:sp>
        <p:sp>
          <p:nvSpPr>
            <p:cNvPr id="42005" name="Freeform 21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 sz="3200" b="0"/>
            </a:p>
          </p:txBody>
        </p:sp>
        <p:sp>
          <p:nvSpPr>
            <p:cNvPr id="42006" name="Freeform 22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 sz="3200" b="0"/>
            </a:p>
          </p:txBody>
        </p:sp>
        <p:sp>
          <p:nvSpPr>
            <p:cNvPr id="42007" name="Freeform 23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 sz="3200" b="0"/>
            </a:p>
          </p:txBody>
        </p:sp>
        <p:sp>
          <p:nvSpPr>
            <p:cNvPr id="42008" name="Freeform 24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 sz="3200" b="0"/>
            </a:p>
          </p:txBody>
        </p:sp>
        <p:sp>
          <p:nvSpPr>
            <p:cNvPr id="42009" name="Freeform 25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 sz="3200" b="0"/>
            </a:p>
          </p:txBody>
        </p:sp>
        <p:sp>
          <p:nvSpPr>
            <p:cNvPr id="42010" name="Freeform 26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 sz="3200" b="0"/>
            </a:p>
          </p:txBody>
        </p:sp>
        <p:sp>
          <p:nvSpPr>
            <p:cNvPr id="42011" name="Freeform 27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 sz="3200" b="0"/>
            </a:p>
          </p:txBody>
        </p:sp>
        <p:sp>
          <p:nvSpPr>
            <p:cNvPr id="42012" name="Freeform 28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 sz="3200" b="0"/>
            </a:p>
          </p:txBody>
        </p:sp>
        <p:sp>
          <p:nvSpPr>
            <p:cNvPr id="42013" name="Rectangle 29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 sz="3200" b="0"/>
            </a:p>
          </p:txBody>
        </p:sp>
        <p:sp>
          <p:nvSpPr>
            <p:cNvPr id="42014" name="Line 30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 sz="3200" b="0"/>
            </a:p>
          </p:txBody>
        </p:sp>
        <p:sp>
          <p:nvSpPr>
            <p:cNvPr id="42015" name="Line 31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 sz="3200" b="0"/>
            </a:p>
          </p:txBody>
        </p:sp>
      </p:grpSp>
      <p:sp>
        <p:nvSpPr>
          <p:cNvPr id="4099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228600"/>
            <a:ext cx="74914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0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0188" y="1524000"/>
            <a:ext cx="749141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2018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324600"/>
            <a:ext cx="14097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400" b="0"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019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sz="1400" b="0"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02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400" b="0">
                <a:latin typeface="+mj-lt"/>
              </a:defRPr>
            </a:lvl1pPr>
          </a:lstStyle>
          <a:p>
            <a:pPr>
              <a:defRPr/>
            </a:pPr>
            <a:fld id="{57F37D9A-35D2-4333-8070-E8559770CC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2" r:id="rId1"/>
    <p:sldLayoutId id="2147484673" r:id="rId2"/>
    <p:sldLayoutId id="2147484674" r:id="rId3"/>
    <p:sldLayoutId id="2147484675" r:id="rId4"/>
    <p:sldLayoutId id="2147484676" r:id="rId5"/>
    <p:sldLayoutId id="2147484677" r:id="rId6"/>
    <p:sldLayoutId id="2147484678" r:id="rId7"/>
    <p:sldLayoutId id="2147484679" r:id="rId8"/>
    <p:sldLayoutId id="2147484680" r:id="rId9"/>
    <p:sldLayoutId id="2147484681" r:id="rId10"/>
    <p:sldLayoutId id="2147484682" r:id="rId11"/>
    <p:sldLayoutId id="2147484683" r:id="rId12"/>
    <p:sldLayoutId id="2147484684" r:id="rId13"/>
    <p:sldLayoutId id="2147484685" r:id="rId14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836613"/>
            <a:ext cx="8458200" cy="5092700"/>
          </a:xfrm>
          <a:ln cap="rnd">
            <a:solidFill>
              <a:srgbClr val="090541"/>
            </a:solidFill>
            <a:bevel/>
          </a:ln>
        </p:spPr>
        <p:txBody>
          <a:bodyPr/>
          <a:lstStyle/>
          <a:p>
            <a:pPr algn="ctr" eaLnBrk="1" hangingPunct="1">
              <a:defRPr/>
            </a:pPr>
            <a:r>
              <a:rPr lang="ru-RU" sz="5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бюджета </a:t>
            </a:r>
            <a:r>
              <a:rPr lang="ru-RU" sz="5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Тужинского</a:t>
            </a:r>
            <a:r>
              <a:rPr lang="ru-RU" sz="5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муниципального района </a:t>
            </a:r>
            <a:br>
              <a:rPr lang="ru-RU" sz="5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2011-2015 годах</a:t>
            </a:r>
            <a:endParaRPr lang="en-US" sz="5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28600"/>
            <a:ext cx="8596312" cy="1557338"/>
          </a:xfrm>
        </p:spPr>
        <p:txBody>
          <a:bodyPr/>
          <a:lstStyle/>
          <a:p>
            <a:pPr algn="ctr"/>
            <a:r>
              <a:rPr lang="ru-RU" sz="2400" b="1" smtClean="0"/>
              <a:t>Основные параметры бюджета</a:t>
            </a:r>
            <a:br>
              <a:rPr lang="ru-RU" sz="2400" b="1" smtClean="0"/>
            </a:br>
            <a:r>
              <a:rPr lang="ru-RU" sz="2400" b="1" smtClean="0"/>
              <a:t> Тужинского муниципального района в </a:t>
            </a:r>
            <a:br>
              <a:rPr lang="ru-RU" sz="2400" b="1" smtClean="0"/>
            </a:br>
            <a:r>
              <a:rPr lang="ru-RU" sz="2400" b="1" smtClean="0"/>
              <a:t>                                2011-2015 годах                </a:t>
            </a:r>
            <a:r>
              <a:rPr lang="ru-RU" sz="2000" b="1" smtClean="0"/>
              <a:t>(тыс.руб.)</a:t>
            </a:r>
          </a:p>
        </p:txBody>
      </p:sp>
      <p:graphicFrame>
        <p:nvGraphicFramePr>
          <p:cNvPr id="137262" name="Group 46"/>
          <p:cNvGraphicFramePr>
            <a:graphicFrameLocks noGrp="1"/>
          </p:cNvGraphicFramePr>
          <p:nvPr>
            <p:ph idx="4294967295"/>
          </p:nvPr>
        </p:nvGraphicFramePr>
        <p:xfrm>
          <a:off x="214313" y="1928813"/>
          <a:ext cx="8786875" cy="4634769"/>
        </p:xfrm>
        <a:graphic>
          <a:graphicData uri="http://schemas.openxmlformats.org/drawingml/2006/table">
            <a:tbl>
              <a:tblPr/>
              <a:tblGrid>
                <a:gridCol w="2000265"/>
                <a:gridCol w="1285884"/>
                <a:gridCol w="1428760"/>
                <a:gridCol w="1285884"/>
                <a:gridCol w="1331297"/>
                <a:gridCol w="1454785"/>
              </a:tblGrid>
              <a:tr h="6632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2011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2013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2014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2015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8369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ДОХОДЫ: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146293,5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138571,1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146006,3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145898,5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150739,3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5029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собственные 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23592,8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29806,2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25706,0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26143,2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28285,6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49744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безвозмездные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122700,7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108764,9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120300,3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119755,3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122453,7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9956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РАСХОДЫ: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137138,9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144554,3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152027,1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145531,7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153427,0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113849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ДЕФИЦИТ/ ПРОФИЦИТ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(+/-)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9154,6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-5983,2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-6020,8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366,8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-2687,7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366713" y="214313"/>
            <a:ext cx="8777287" cy="914400"/>
          </a:xfrm>
        </p:spPr>
        <p:txBody>
          <a:bodyPr/>
          <a:lstStyle/>
          <a:p>
            <a:pPr algn="ctr"/>
            <a:r>
              <a:rPr lang="ru-RU" sz="2800" smtClean="0"/>
              <a:t>Работа межведомственной комиссии </a:t>
            </a:r>
            <a:br>
              <a:rPr lang="ru-RU" sz="2800" smtClean="0"/>
            </a:br>
            <a:r>
              <a:rPr lang="ru-RU" sz="2800" smtClean="0"/>
              <a:t>по погашению недоимки во все бюджеты бюджетной                системы за 2011-2015 года </a:t>
            </a:r>
            <a:r>
              <a:rPr lang="ru-RU" sz="2000" smtClean="0"/>
              <a:t>(тыс.рублей)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313" y="1524000"/>
          <a:ext cx="8777286" cy="5240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23"/>
                <a:gridCol w="1285884"/>
                <a:gridCol w="1357322"/>
                <a:gridCol w="1285884"/>
                <a:gridCol w="1285884"/>
                <a:gridCol w="1204889"/>
              </a:tblGrid>
              <a:tr h="120849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+mj-lt"/>
                        </a:rPr>
                        <a:t>Наименование показателя</a:t>
                      </a:r>
                      <a:endParaRPr lang="ru-RU" sz="24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+mj-lt"/>
                        </a:rPr>
                        <a:t>2011</a:t>
                      </a:r>
                      <a:endParaRPr lang="ru-RU" sz="24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+mj-lt"/>
                        </a:rPr>
                        <a:t>2012</a:t>
                      </a:r>
                      <a:endParaRPr lang="ru-RU" sz="24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+mj-lt"/>
                        </a:rPr>
                        <a:t>2013</a:t>
                      </a:r>
                      <a:endParaRPr lang="ru-RU" sz="24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+mj-lt"/>
                        </a:rPr>
                        <a:t>2014</a:t>
                      </a:r>
                      <a:endParaRPr lang="ru-RU" sz="24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+mj-lt"/>
                        </a:rPr>
                        <a:t>2015</a:t>
                      </a:r>
                      <a:endParaRPr lang="ru-RU" sz="24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1208490">
                <a:tc>
                  <a:txBody>
                    <a:bodyPr/>
                    <a:lstStyle/>
                    <a:p>
                      <a:pPr algn="ctr"/>
                      <a:r>
                        <a:rPr lang="ru-RU" sz="2000" u="sng" dirty="0" smtClean="0">
                          <a:solidFill>
                            <a:schemeClr val="tx2"/>
                          </a:solidFill>
                          <a:latin typeface="+mj-lt"/>
                        </a:rPr>
                        <a:t>НЕДОИМКА</a:t>
                      </a:r>
                      <a:r>
                        <a:rPr lang="ru-RU" sz="2000" dirty="0" smtClean="0">
                          <a:solidFill>
                            <a:schemeClr val="tx2"/>
                          </a:solidFill>
                          <a:latin typeface="+mj-lt"/>
                        </a:rPr>
                        <a:t> в консолидированный бюджет  (область),</a:t>
                      </a:r>
                      <a:r>
                        <a:rPr lang="ru-RU" sz="2000" baseline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</a:p>
                    <a:p>
                      <a:pPr algn="ctr"/>
                      <a:r>
                        <a:rPr lang="ru-RU" sz="2000" baseline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в том числе :</a:t>
                      </a:r>
                      <a:endParaRPr lang="ru-RU" sz="20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+mj-lt"/>
                        </a:rPr>
                        <a:t>4604,6</a:t>
                      </a:r>
                      <a:endParaRPr lang="ru-RU" sz="24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+mj-lt"/>
                        </a:rPr>
                        <a:t>3061,0</a:t>
                      </a:r>
                      <a:endParaRPr lang="ru-RU" sz="24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+mj-lt"/>
                        </a:rPr>
                        <a:t>2934,9</a:t>
                      </a:r>
                      <a:endParaRPr lang="ru-RU" sz="24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+mj-lt"/>
                        </a:rPr>
                        <a:t>3234,0</a:t>
                      </a:r>
                      <a:endParaRPr lang="ru-RU" sz="24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+mj-lt"/>
                        </a:rPr>
                        <a:t>3897,4</a:t>
                      </a:r>
                      <a:endParaRPr lang="ru-RU" sz="24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120849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/>
                          </a:solidFill>
                          <a:latin typeface="+mj-lt"/>
                        </a:rPr>
                        <a:t>Недоимка в бюджет</a:t>
                      </a:r>
                      <a:r>
                        <a:rPr lang="ru-RU" sz="2000" baseline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 муниципального района</a:t>
                      </a:r>
                      <a:endParaRPr lang="ru-RU" sz="20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+mj-lt"/>
                        </a:rPr>
                        <a:t>757,1</a:t>
                      </a:r>
                      <a:endParaRPr lang="ru-RU" sz="24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+mj-lt"/>
                        </a:rPr>
                        <a:t>1194,0</a:t>
                      </a:r>
                      <a:endParaRPr lang="ru-RU" sz="24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+mj-lt"/>
                        </a:rPr>
                        <a:t>345,9</a:t>
                      </a:r>
                      <a:endParaRPr lang="ru-RU" sz="24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+mj-lt"/>
                        </a:rPr>
                        <a:t>436,9</a:t>
                      </a:r>
                      <a:endParaRPr lang="ru-RU" sz="24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+mj-lt"/>
                        </a:rPr>
                        <a:t>425,5</a:t>
                      </a:r>
                      <a:endParaRPr lang="ru-RU" sz="24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1208490">
                <a:tc>
                  <a:txBody>
                    <a:bodyPr/>
                    <a:lstStyle/>
                    <a:p>
                      <a:pPr algn="ctr"/>
                      <a:r>
                        <a:rPr lang="ru-RU" sz="2000" u="sng" dirty="0" smtClean="0">
                          <a:solidFill>
                            <a:schemeClr val="tx2"/>
                          </a:solidFill>
                          <a:latin typeface="+mj-lt"/>
                        </a:rPr>
                        <a:t>ПОГАШЕНО НЕДОИМКИ</a:t>
                      </a:r>
                      <a:r>
                        <a:rPr lang="ru-RU" sz="2000" dirty="0" smtClean="0">
                          <a:solidFill>
                            <a:schemeClr val="tx2"/>
                          </a:solidFill>
                          <a:latin typeface="+mj-lt"/>
                        </a:rPr>
                        <a:t>,</a:t>
                      </a:r>
                      <a:r>
                        <a:rPr lang="ru-RU" sz="2000" baseline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tx2"/>
                          </a:solidFill>
                          <a:latin typeface="+mj-lt"/>
                        </a:rPr>
                        <a:t>всего</a:t>
                      </a:r>
                      <a:endParaRPr lang="ru-RU" sz="20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+mj-lt"/>
                        </a:rPr>
                        <a:t>1819,1</a:t>
                      </a:r>
                      <a:endParaRPr lang="ru-RU" sz="24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+mj-lt"/>
                        </a:rPr>
                        <a:t>2799,3</a:t>
                      </a:r>
                      <a:endParaRPr lang="ru-RU" sz="24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+mj-lt"/>
                        </a:rPr>
                        <a:t>335,3</a:t>
                      </a:r>
                      <a:endParaRPr lang="ru-RU" sz="24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+mj-lt"/>
                        </a:rPr>
                        <a:t>3222,5</a:t>
                      </a:r>
                      <a:endParaRPr lang="ru-RU" sz="24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+mj-lt"/>
                        </a:rPr>
                        <a:t>5831,7</a:t>
                      </a:r>
                      <a:endParaRPr lang="ru-RU" sz="24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 sz="quarter"/>
          </p:nvPr>
        </p:nvSpPr>
        <p:spPr>
          <a:xfrm>
            <a:off x="0" y="214313"/>
            <a:ext cx="8777288" cy="1143000"/>
          </a:xfrm>
        </p:spPr>
        <p:txBody>
          <a:bodyPr/>
          <a:lstStyle/>
          <a:p>
            <a:pPr algn="ctr"/>
            <a:r>
              <a:rPr lang="ru-RU" sz="2800" smtClean="0"/>
              <a:t>Динамика роста муниципального долга </a:t>
            </a:r>
            <a:br>
              <a:rPr lang="ru-RU" sz="2800" smtClean="0"/>
            </a:br>
            <a:r>
              <a:rPr lang="ru-RU" sz="2800" smtClean="0"/>
              <a:t>бюджета района за 2011 – 2015 года</a:t>
            </a:r>
            <a:r>
              <a:rPr lang="ru-RU" smtClean="0"/>
              <a:t> </a:t>
            </a:r>
            <a:r>
              <a:rPr lang="ru-RU" sz="2000" smtClean="0"/>
              <a:t>(тыс.руб.)</a:t>
            </a:r>
          </a:p>
        </p:txBody>
      </p:sp>
      <p:graphicFrame>
        <p:nvGraphicFramePr>
          <p:cNvPr id="1026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3175" y="1571625"/>
          <a:ext cx="8926513" cy="4872038"/>
        </p:xfrm>
        <a:graphic>
          <a:graphicData uri="http://schemas.openxmlformats.org/presentationml/2006/ole">
            <p:oleObj spid="_x0000_s1026" r:id="rId3" imgW="8925318" imgH="4871126" progId="Excel.Chart.8">
              <p:embed/>
            </p:oleObj>
          </a:graphicData>
        </a:graphic>
      </p:graphicFrame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 sz="quarter"/>
          </p:nvPr>
        </p:nvSpPr>
        <p:spPr>
          <a:xfrm>
            <a:off x="285750" y="228600"/>
            <a:ext cx="8705850" cy="1143000"/>
          </a:xfrm>
        </p:spPr>
        <p:txBody>
          <a:bodyPr/>
          <a:lstStyle/>
          <a:p>
            <a:pPr algn="ctr"/>
            <a:r>
              <a:rPr lang="ru-RU" sz="2800" smtClean="0"/>
              <a:t>Муниципальный долг </a:t>
            </a:r>
            <a:br>
              <a:rPr lang="ru-RU" sz="2800" smtClean="0"/>
            </a:br>
            <a:r>
              <a:rPr lang="ru-RU" sz="2800" smtClean="0"/>
              <a:t>бюджета района в разрезе кредитов </a:t>
            </a:r>
            <a:br>
              <a:rPr lang="ru-RU" sz="2800" smtClean="0"/>
            </a:br>
            <a:r>
              <a:rPr lang="ru-RU" sz="2800" smtClean="0"/>
              <a:t>                        за 2011 – 2015 года            </a:t>
            </a:r>
            <a:r>
              <a:rPr lang="ru-RU" sz="2400" smtClean="0"/>
              <a:t>(тыс.руб.)</a:t>
            </a:r>
          </a:p>
        </p:txBody>
      </p:sp>
      <p:graphicFrame>
        <p:nvGraphicFramePr>
          <p:cNvPr id="2050" name="Содержимое 6"/>
          <p:cNvGraphicFramePr>
            <a:graphicFrameLocks noGrp="1"/>
          </p:cNvGraphicFramePr>
          <p:nvPr>
            <p:ph sz="quarter" idx="4"/>
          </p:nvPr>
        </p:nvGraphicFramePr>
        <p:xfrm>
          <a:off x="214313" y="1571625"/>
          <a:ext cx="8777287" cy="4667250"/>
        </p:xfrm>
        <a:graphic>
          <a:graphicData uri="http://schemas.openxmlformats.org/presentationml/2006/ole">
            <p:oleObj spid="_x0000_s2050" r:id="rId3" imgW="8779001" imgH="4663844" progId="Excel.Chart.8">
              <p:embed/>
            </p:oleObj>
          </a:graphicData>
        </a:graphic>
      </p:graphicFrame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 sz="quarter"/>
          </p:nvPr>
        </p:nvSpPr>
        <p:spPr>
          <a:xfrm>
            <a:off x="214313" y="228600"/>
            <a:ext cx="8777287" cy="1143000"/>
          </a:xfrm>
        </p:spPr>
        <p:txBody>
          <a:bodyPr/>
          <a:lstStyle/>
          <a:p>
            <a:pPr algn="ctr"/>
            <a:r>
              <a:rPr lang="ru-RU" sz="2400" smtClean="0"/>
              <a:t>Кредиторская задолженность </a:t>
            </a:r>
            <a:br>
              <a:rPr lang="ru-RU" sz="2400" smtClean="0"/>
            </a:br>
            <a:r>
              <a:rPr lang="ru-RU" sz="2400" smtClean="0"/>
              <a:t>по бюджету муниципального района за 2011 – 2015 годы          </a:t>
            </a:r>
            <a:r>
              <a:rPr lang="ru-RU" sz="2000" smtClean="0"/>
              <a:t>(млн.рублей)</a:t>
            </a:r>
          </a:p>
        </p:txBody>
      </p:sp>
      <p:graphicFrame>
        <p:nvGraphicFramePr>
          <p:cNvPr id="3074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142875" y="857250"/>
          <a:ext cx="8858250" cy="6000750"/>
        </p:xfrm>
        <a:graphic>
          <a:graphicData uri="http://schemas.openxmlformats.org/presentationml/2006/ole">
            <p:oleObj spid="_x0000_s3074" r:id="rId3" imgW="8864352" imgH="5998984" progId="Excel.Chart.8">
              <p:embed/>
            </p:oleObj>
          </a:graphicData>
        </a:graphic>
      </p:graphicFrame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 sz="quarter"/>
          </p:nvPr>
        </p:nvSpPr>
        <p:spPr>
          <a:xfrm>
            <a:off x="142875" y="228600"/>
            <a:ext cx="8848725" cy="1143000"/>
          </a:xfrm>
        </p:spPr>
        <p:txBody>
          <a:bodyPr/>
          <a:lstStyle/>
          <a:p>
            <a:pPr algn="ctr"/>
            <a:r>
              <a:rPr lang="ru-RU" sz="2400" smtClean="0"/>
              <a:t>Дотационность Тужинского муниципального района по итогам             исполнения местных бюджетов  за 2011-2015 года            (%)</a:t>
            </a:r>
          </a:p>
        </p:txBody>
      </p:sp>
      <p:graphicFrame>
        <p:nvGraphicFramePr>
          <p:cNvPr id="22531" name="Содержимое 6"/>
          <p:cNvGraphicFramePr>
            <a:graphicFrameLocks noGrp="1"/>
          </p:cNvGraphicFramePr>
          <p:nvPr>
            <p:ph sz="quarter" idx="4"/>
          </p:nvPr>
        </p:nvGraphicFramePr>
        <p:xfrm>
          <a:off x="214313" y="1428750"/>
          <a:ext cx="8777287" cy="4810125"/>
        </p:xfrm>
        <a:graphic>
          <a:graphicData uri="http://schemas.openxmlformats.org/presentationml/2006/ole">
            <p:oleObj spid="_x0000_s22531" r:id="rId3" imgW="8779001" imgH="4810161" progId="Excel.Chart.8">
              <p:embed/>
            </p:oleObj>
          </a:graphicData>
        </a:graphic>
      </p:graphicFrame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 sz="quarter"/>
          </p:nvPr>
        </p:nvSpPr>
        <p:spPr>
          <a:xfrm>
            <a:off x="214313" y="228600"/>
            <a:ext cx="8777287" cy="1143000"/>
          </a:xfrm>
        </p:spPr>
        <p:txBody>
          <a:bodyPr/>
          <a:lstStyle/>
          <a:p>
            <a:pPr algn="ctr"/>
            <a:r>
              <a:rPr lang="ru-RU" sz="2800" smtClean="0"/>
              <a:t>Участие Тужинского муниципального района в целевых областных и федеральных программах с привлечение финасирования из вышестоящих бюджетов    </a:t>
            </a:r>
            <a:r>
              <a:rPr lang="ru-RU" sz="2000" smtClean="0"/>
              <a:t>(тыс.рублей)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4"/>
          </p:nvPr>
        </p:nvGraphicFramePr>
        <p:xfrm>
          <a:off x="285750" y="1714500"/>
          <a:ext cx="8705850" cy="5059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14482"/>
                <a:gridCol w="1767858"/>
                <a:gridCol w="1741170"/>
                <a:gridCol w="1741170"/>
                <a:gridCol w="17411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/>
                          </a:solidFill>
                          <a:latin typeface="+mj-lt"/>
                        </a:rPr>
                        <a:t>Год</a:t>
                      </a:r>
                      <a:endParaRPr lang="ru-RU" sz="20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Софинасиро</a:t>
                      </a:r>
                      <a:r>
                        <a:rPr lang="ru-RU" sz="2000" dirty="0" smtClean="0">
                          <a:solidFill>
                            <a:schemeClr val="tx2"/>
                          </a:solidFill>
                          <a:latin typeface="+mj-lt"/>
                        </a:rPr>
                        <a:t>-</a:t>
                      </a:r>
                      <a:r>
                        <a:rPr lang="ru-RU" sz="2000" baseline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ru-RU" sz="2000" baseline="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ва</a:t>
                      </a:r>
                      <a:r>
                        <a:rPr lang="ru-RU" sz="200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ние</a:t>
                      </a:r>
                      <a:r>
                        <a:rPr lang="ru-RU" sz="2000" dirty="0" smtClean="0">
                          <a:solidFill>
                            <a:schemeClr val="tx2"/>
                          </a:solidFill>
                          <a:latin typeface="+mj-lt"/>
                        </a:rPr>
                        <a:t> из местного бюджета</a:t>
                      </a:r>
                      <a:endParaRPr lang="ru-RU" sz="20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/>
                          </a:solidFill>
                          <a:latin typeface="+mj-lt"/>
                        </a:rPr>
                        <a:t>Средства областного бюджета</a:t>
                      </a:r>
                      <a:endParaRPr lang="ru-RU" sz="20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/>
                          </a:solidFill>
                          <a:latin typeface="+mj-lt"/>
                        </a:rPr>
                        <a:t>Средства федерального бюджета</a:t>
                      </a:r>
                      <a:endParaRPr lang="ru-RU" sz="20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/>
                          </a:solidFill>
                          <a:latin typeface="+mj-lt"/>
                        </a:rPr>
                        <a:t>Всего</a:t>
                      </a:r>
                      <a:endParaRPr lang="ru-RU" sz="20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2011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865,0</a:t>
                      </a:r>
                      <a:endParaRPr lang="ru-RU" sz="28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10194,5</a:t>
                      </a:r>
                      <a:endParaRPr lang="ru-RU" sz="28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3456,0</a:t>
                      </a:r>
                      <a:endParaRPr lang="ru-RU" sz="28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14515,5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2012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868,3</a:t>
                      </a:r>
                      <a:endParaRPr lang="ru-RU" sz="28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14173,5</a:t>
                      </a:r>
                      <a:endParaRPr lang="ru-RU" sz="28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1374,6</a:t>
                      </a:r>
                      <a:endParaRPr lang="ru-RU" sz="28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16416,4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2013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2138,3</a:t>
                      </a:r>
                      <a:endParaRPr lang="ru-RU" sz="28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24491,1</a:t>
                      </a:r>
                      <a:endParaRPr lang="ru-RU" sz="28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5558,1</a:t>
                      </a:r>
                      <a:endParaRPr lang="ru-RU" sz="28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32187,5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2014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2142,2</a:t>
                      </a:r>
                      <a:endParaRPr lang="ru-RU" sz="28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12056,1</a:t>
                      </a:r>
                      <a:endParaRPr lang="ru-RU" sz="28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5278,4</a:t>
                      </a:r>
                      <a:endParaRPr lang="ru-RU" sz="28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19476,7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36036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2015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2008,8</a:t>
                      </a:r>
                      <a:endParaRPr lang="ru-RU" sz="28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23909,3</a:t>
                      </a:r>
                      <a:endParaRPr lang="ru-RU" sz="28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-</a:t>
                      </a:r>
                      <a:endParaRPr lang="ru-RU" sz="28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25918,1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Итого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8022,6</a:t>
                      </a:r>
                      <a:endParaRPr lang="ru-RU" sz="28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84824,5</a:t>
                      </a:r>
                      <a:endParaRPr lang="ru-RU" sz="28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15667,1</a:t>
                      </a:r>
                      <a:endParaRPr lang="ru-RU" sz="28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108514,2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Всего за счет областных и федеральных средств</a:t>
                      </a:r>
                      <a:endParaRPr lang="ru-RU" sz="18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b="1" u="sng" dirty="0" smtClean="0">
                          <a:solidFill>
                            <a:schemeClr val="tx2"/>
                          </a:solidFill>
                          <a:latin typeface="+mj-lt"/>
                        </a:rPr>
                        <a:t>100491,6</a:t>
                      </a:r>
                      <a:endParaRPr lang="ru-RU" sz="3200" b="1" u="sng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Reporting Progress or Status">
  <a:themeElements>
    <a:clrScheme name="1_Reporting Progress or Statu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1_Reporting Progress or Statu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Reporting Progress or Statu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eporting Progress or Statu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eporting Progress or Statu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15576</TotalTime>
  <Words>190</Words>
  <Application>Microsoft Office PowerPoint</Application>
  <PresentationFormat>Экран (4:3)</PresentationFormat>
  <Paragraphs>108</Paragraphs>
  <Slides>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Wingdings</vt:lpstr>
      <vt:lpstr>1_Reporting Progress or Status</vt:lpstr>
      <vt:lpstr>Диаграмма Microsoft Office Excel</vt:lpstr>
      <vt:lpstr>Исполнение бюджета Тужинского муниципального района  в 2011-2015 годах</vt:lpstr>
      <vt:lpstr>Основные параметры бюджета  Тужинского муниципального района в                                  2011-2015 годах                (тыс.руб.)</vt:lpstr>
      <vt:lpstr>Работа межведомственной комиссии  по погашению недоимки во все бюджеты бюджетной                системы за 2011-2015 года (тыс.рублей) </vt:lpstr>
      <vt:lpstr>Динамика роста муниципального долга  бюджета района за 2011 – 2015 года (тыс.руб.)</vt:lpstr>
      <vt:lpstr>Муниципальный долг  бюджета района в разрезе кредитов                          за 2011 – 2015 года            (тыс.руб.)</vt:lpstr>
      <vt:lpstr>Кредиторская задолженность  по бюджету муниципального района за 2011 – 2015 годы          (млн.рублей)</vt:lpstr>
      <vt:lpstr>Дотационность Тужинского муниципального района по итогам             исполнения местных бюджетов  за 2011-2015 года            (%)</vt:lpstr>
      <vt:lpstr>Участие Тужинского муниципального района в целевых областных и федеральных программах с привлечение финасирования из вышестоящих бюджетов    (тыс.рублей)</vt:lpstr>
    </vt:vector>
  </TitlesOfParts>
  <Company>RIA Novosti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Схема  взаимодействия участников процесса перевода государственных учреждений, предоставляющих социальные услуги,  в форму автономных учреждений</dc:title>
  <dc:creator>student</dc:creator>
  <cp:lastModifiedBy>Админ</cp:lastModifiedBy>
  <cp:revision>976</cp:revision>
  <dcterms:created xsi:type="dcterms:W3CDTF">2006-07-06T13:04:56Z</dcterms:created>
  <dcterms:modified xsi:type="dcterms:W3CDTF">2016-04-14T06:50:26Z</dcterms:modified>
</cp:coreProperties>
</file>